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2" r:id="rId6"/>
    <p:sldId id="263" r:id="rId7"/>
    <p:sldId id="283" r:id="rId8"/>
    <p:sldId id="284" r:id="rId9"/>
    <p:sldId id="269" r:id="rId10"/>
    <p:sldId id="270" r:id="rId11"/>
    <p:sldId id="272" r:id="rId12"/>
    <p:sldId id="276" r:id="rId13"/>
    <p:sldId id="274" r:id="rId14"/>
    <p:sldId id="275" r:id="rId15"/>
    <p:sldId id="277" r:id="rId16"/>
    <p:sldId id="278" r:id="rId17"/>
    <p:sldId id="279" r:id="rId18"/>
    <p:sldId id="280" r:id="rId19"/>
    <p:sldId id="281" r:id="rId20"/>
    <p:sldId id="282" r:id="rId21"/>
  </p:sldIdLst>
  <p:sldSz cx="12192000" cy="6858000"/>
  <p:notesSz cx="6796088" cy="99250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CC33"/>
    <a:srgbClr val="FF6600"/>
    <a:srgbClr val="FF33CC"/>
    <a:srgbClr val="00CC00"/>
    <a:srgbClr val="000099"/>
    <a:srgbClr val="CC00CC"/>
    <a:srgbClr val="006600"/>
    <a:srgbClr val="FFFF99"/>
    <a:srgbClr val="66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9544" y="0"/>
            <a:ext cx="2944971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756AE-4E28-4025-B6C8-FC4593C946EB}" type="datetimeFigureOut">
              <a:rPr lang="tr-TR" smtClean="0"/>
              <a:pPr/>
              <a:t>20.11.2015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609" y="4776431"/>
            <a:ext cx="543687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4971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9544" y="9427076"/>
            <a:ext cx="2944971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115AB-53DE-4D17-857A-60960CDFAC2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602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197AE2-7696-4BE3-98EE-01C4E0A6E2F6}" type="datetimeFigureOut">
              <a:rPr lang="tr-TR" smtClean="0"/>
              <a:pPr/>
              <a:t>20.11.2015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FB5E5F9-994F-4E64-93FC-9A711085738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482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7AE2-7696-4BE3-98EE-01C4E0A6E2F6}" type="datetimeFigureOut">
              <a:rPr lang="tr-TR" smtClean="0"/>
              <a:pPr/>
              <a:t>20.11.2015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E5F9-994F-4E64-93FC-9A711085738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4812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7AE2-7696-4BE3-98EE-01C4E0A6E2F6}" type="datetimeFigureOut">
              <a:rPr lang="tr-TR" smtClean="0"/>
              <a:pPr/>
              <a:t>20.11.2015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E5F9-994F-4E64-93FC-9A711085738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32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7AE2-7696-4BE3-98EE-01C4E0A6E2F6}" type="datetimeFigureOut">
              <a:rPr lang="tr-TR" smtClean="0"/>
              <a:pPr/>
              <a:t>20.11.2015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E5F9-994F-4E64-93FC-9A711085738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6135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7AE2-7696-4BE3-98EE-01C4E0A6E2F6}" type="datetimeFigureOut">
              <a:rPr lang="tr-TR" smtClean="0"/>
              <a:pPr/>
              <a:t>20.11.2015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E5F9-994F-4E64-93FC-9A711085738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05292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7AE2-7696-4BE3-98EE-01C4E0A6E2F6}" type="datetimeFigureOut">
              <a:rPr lang="tr-TR" smtClean="0"/>
              <a:pPr/>
              <a:t>20.11.2015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E5F9-994F-4E64-93FC-9A711085738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8462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7AE2-7696-4BE3-98EE-01C4E0A6E2F6}" type="datetimeFigureOut">
              <a:rPr lang="tr-TR" smtClean="0"/>
              <a:pPr/>
              <a:t>20.11.2015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E5F9-994F-4E64-93FC-9A711085738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6202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7AE2-7696-4BE3-98EE-01C4E0A6E2F6}" type="datetimeFigureOut">
              <a:rPr lang="tr-TR" smtClean="0"/>
              <a:pPr/>
              <a:t>20.11.2015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E5F9-994F-4E64-93FC-9A711085738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5468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7AE2-7696-4BE3-98EE-01C4E0A6E2F6}" type="datetimeFigureOut">
              <a:rPr lang="tr-TR" smtClean="0"/>
              <a:pPr/>
              <a:t>20.11.2015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E5F9-994F-4E64-93FC-9A711085738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93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7AE2-7696-4BE3-98EE-01C4E0A6E2F6}" type="datetimeFigureOut">
              <a:rPr lang="tr-TR" smtClean="0"/>
              <a:pPr/>
              <a:t>20.11.2015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E5F9-994F-4E64-93FC-9A711085738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4073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7AE2-7696-4BE3-98EE-01C4E0A6E2F6}" type="datetimeFigureOut">
              <a:rPr lang="tr-TR" smtClean="0"/>
              <a:pPr/>
              <a:t>20.11.2015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E5F9-994F-4E64-93FC-9A711085738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548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7AE2-7696-4BE3-98EE-01C4E0A6E2F6}" type="datetimeFigureOut">
              <a:rPr lang="tr-TR" smtClean="0"/>
              <a:pPr/>
              <a:t>20.11.2015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E5F9-994F-4E64-93FC-9A711085738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7961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7AE2-7696-4BE3-98EE-01C4E0A6E2F6}" type="datetimeFigureOut">
              <a:rPr lang="tr-TR" smtClean="0"/>
              <a:pPr/>
              <a:t>20.11.2015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E5F9-994F-4E64-93FC-9A711085738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6594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7AE2-7696-4BE3-98EE-01C4E0A6E2F6}" type="datetimeFigureOut">
              <a:rPr lang="tr-TR" smtClean="0"/>
              <a:pPr/>
              <a:t>20.11.2015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E5F9-994F-4E64-93FC-9A711085738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186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7AE2-7696-4BE3-98EE-01C4E0A6E2F6}" type="datetimeFigureOut">
              <a:rPr lang="tr-TR" smtClean="0"/>
              <a:pPr/>
              <a:t>20.11.2015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E5F9-994F-4E64-93FC-9A711085738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9144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7AE2-7696-4BE3-98EE-01C4E0A6E2F6}" type="datetimeFigureOut">
              <a:rPr lang="tr-TR" smtClean="0"/>
              <a:pPr/>
              <a:t>20.11.2015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E5F9-994F-4E64-93FC-9A711085738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629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7AE2-7696-4BE3-98EE-01C4E0A6E2F6}" type="datetimeFigureOut">
              <a:rPr lang="tr-TR" smtClean="0"/>
              <a:pPr/>
              <a:t>20.11.2015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E5F9-994F-4E64-93FC-9A711085738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0769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197AE2-7696-4BE3-98EE-01C4E0A6E2F6}" type="datetimeFigureOut">
              <a:rPr lang="tr-TR" smtClean="0"/>
              <a:pPr/>
              <a:t>20.11.2015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B5E5F9-994F-4E64-93FC-9A711085738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147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527" y="746975"/>
            <a:ext cx="8064500" cy="180304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lgerian" panose="04020705040A02060702" pitchFamily="82" charset="0"/>
              </a:rPr>
              <a:t>“ŞU DÜNYADA HER ŞEYİN EN İYİSİNE LAYIK ÇOK ÖZEL VE GÜZEL BİR ÇOCUK VAR! O, SİZİN EVİNİZDE YAŞIYOR.”</a:t>
            </a:r>
            <a:br>
              <a:rPr lang="tr-T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lgerian" panose="04020705040A02060702" pitchFamily="82" charset="0"/>
              </a:rPr>
            </a:br>
            <a:r>
              <a:rPr lang="tr-T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lgerian" panose="04020705040A02060702" pitchFamily="82" charset="0"/>
              </a:rPr>
              <a:t>		</a:t>
            </a:r>
            <a:br>
              <a:rPr lang="tr-T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lgerian" panose="04020705040A02060702" pitchFamily="82" charset="0"/>
              </a:rPr>
            </a:br>
            <a:endParaRPr lang="tr-TR" sz="2400" b="1" dirty="0">
              <a:effectLst>
                <a:outerShdw blurRad="38100" dist="38100" dir="2700000" algn="tl">
                  <a:srgbClr val="C0C0C0"/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51203" name="Picture 4" descr="adsız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030" y="1918953"/>
            <a:ext cx="6567803" cy="2892890"/>
          </a:xfrm>
        </p:spPr>
      </p:pic>
      <p:sp>
        <p:nvSpPr>
          <p:cNvPr id="4" name="3 Metin kutusu"/>
          <p:cNvSpPr txBox="1"/>
          <p:nvPr/>
        </p:nvSpPr>
        <p:spPr>
          <a:xfrm>
            <a:off x="2893102" y="5021705"/>
            <a:ext cx="8109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Algerian" pitchFamily="82" charset="0"/>
              </a:rPr>
              <a:t>Bir nazl</a:t>
            </a:r>
            <a:r>
              <a:rPr lang="tr-TR" sz="3200" dirty="0" smtClean="0">
                <a:latin typeface="Algerian" pitchFamily="82" charset="0"/>
              </a:rPr>
              <a:t>ı</a:t>
            </a:r>
            <a:r>
              <a:rPr lang="tr-TR" sz="2400" dirty="0" smtClean="0">
                <a:latin typeface="Algerian" pitchFamily="82" charset="0"/>
              </a:rPr>
              <a:t> </a:t>
            </a:r>
            <a:r>
              <a:rPr lang="tr-TR" sz="2400" dirty="0" err="1" smtClean="0">
                <a:latin typeface="Algerian" pitchFamily="82" charset="0"/>
              </a:rPr>
              <a:t>kuSa</a:t>
            </a:r>
            <a:r>
              <a:rPr lang="tr-TR" sz="2400" dirty="0" smtClean="0">
                <a:latin typeface="Algerian" pitchFamily="82" charset="0"/>
              </a:rPr>
              <a:t> benzer çocuk </a:t>
            </a:r>
            <a:r>
              <a:rPr lang="tr-TR" sz="2400" dirty="0" err="1" smtClean="0">
                <a:latin typeface="Algerian" pitchFamily="82" charset="0"/>
              </a:rPr>
              <a:t>dediGin</a:t>
            </a:r>
            <a:r>
              <a:rPr lang="tr-TR" sz="2400" dirty="0" smtClean="0">
                <a:latin typeface="Algerian" pitchFamily="82" charset="0"/>
              </a:rPr>
              <a:t>,</a:t>
            </a:r>
          </a:p>
          <a:p>
            <a:r>
              <a:rPr lang="tr-TR" sz="2400" dirty="0" smtClean="0">
                <a:latin typeface="Algerian" pitchFamily="82" charset="0"/>
              </a:rPr>
              <a:t>Ev ister, emek ister, öpülmek, </a:t>
            </a:r>
            <a:r>
              <a:rPr lang="tr-TR" sz="2400" dirty="0" err="1" smtClean="0">
                <a:latin typeface="Algerian" pitchFamily="82" charset="0"/>
              </a:rPr>
              <a:t>okSanmak</a:t>
            </a:r>
            <a:r>
              <a:rPr lang="tr-TR" sz="2400" dirty="0" smtClean="0">
                <a:latin typeface="Algerian" pitchFamily="82" charset="0"/>
              </a:rPr>
              <a:t> ister.</a:t>
            </a:r>
          </a:p>
          <a:p>
            <a:r>
              <a:rPr lang="tr-TR" sz="2400" dirty="0" smtClean="0">
                <a:latin typeface="Algerian" pitchFamily="82" charset="0"/>
              </a:rPr>
              <a:t>                                              Cahit </a:t>
            </a:r>
            <a:r>
              <a:rPr lang="tr-TR" sz="2400" dirty="0" err="1" smtClean="0">
                <a:latin typeface="Algerian" pitchFamily="82" charset="0"/>
              </a:rPr>
              <a:t>Külebi</a:t>
            </a:r>
            <a:endParaRPr lang="tr-TR" sz="24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8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idx="1"/>
          </p:nvPr>
        </p:nvSpPr>
        <p:spPr>
          <a:xfrm>
            <a:off x="1295400" y="1030288"/>
            <a:ext cx="9601200" cy="4845050"/>
          </a:xfrm>
        </p:spPr>
        <p:txBody>
          <a:bodyPr/>
          <a:lstStyle/>
          <a:p>
            <a:pPr marL="0" indent="0">
              <a:buNone/>
            </a:pPr>
            <a:r>
              <a:rPr lang="tr-TR" sz="3600" dirty="0" smtClean="0">
                <a:solidFill>
                  <a:srgbClr val="C00000"/>
                </a:solidFill>
              </a:rPr>
              <a:t>6-9 Yaş</a:t>
            </a:r>
          </a:p>
          <a:p>
            <a:r>
              <a:rPr lang="tr-TR" dirty="0" smtClean="0"/>
              <a:t>Kendi </a:t>
            </a:r>
            <a:r>
              <a:rPr lang="tr-TR" dirty="0"/>
              <a:t>odasını toplamak, </a:t>
            </a:r>
          </a:p>
          <a:p>
            <a:r>
              <a:rPr lang="tr-TR" dirty="0"/>
              <a:t>Yatağını toplamak, </a:t>
            </a:r>
          </a:p>
          <a:p>
            <a:r>
              <a:rPr lang="tr-TR" dirty="0"/>
              <a:t>Kirli giysilerini çamaşır sepetine koymak,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     Kendisi </a:t>
            </a:r>
            <a:r>
              <a:rPr lang="tr-TR" dirty="0"/>
              <a:t>için basit yemekler hazırlamak.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                                                        Sofrayı kurmak-kaldırmak, 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3" name="Picture 4" descr="C:\WINDOWS\Desktop\KİTAPÇIK\resimler\çizgi, çalışan kız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2874" y="849414"/>
            <a:ext cx="2642249" cy="260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3618394"/>
            <a:ext cx="4140322" cy="22569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3749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WINDOWS\Desktop\KİTAPÇIK\resimler\çizgi ail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5069" y="3812147"/>
            <a:ext cx="1865558" cy="224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1146220" y="2792979"/>
            <a:ext cx="861475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sz="2800" b="1" dirty="0">
                <a:solidFill>
                  <a:srgbClr val="00CC00"/>
                </a:solidFill>
              </a:rPr>
              <a:t>Artık eğitim ortamlarında eti senin kemiği benim anlayışı, geçerliliğini yitirmiştir. Anne babalar olarak sizlere de çok önemli görevler düşmektedir. </a:t>
            </a:r>
          </a:p>
          <a:p>
            <a:r>
              <a:rPr lang="tr-TR" altLang="tr-TR" sz="2800" b="1" dirty="0">
                <a:solidFill>
                  <a:srgbClr val="00CC00"/>
                </a:solidFill>
              </a:rPr>
              <a:t>	Öyleyse çocuklarınız için yapacağınız küçük özveriler, onları başarılı yapacak ve mutlu kişiler olarak hayata katılmalarını sağlayacaktır. </a:t>
            </a:r>
          </a:p>
          <a:p>
            <a:pPr algn="ctr"/>
            <a:r>
              <a:rPr lang="tr-TR" altLang="tr-TR" sz="2800" b="1" dirty="0">
                <a:solidFill>
                  <a:srgbClr val="C00000"/>
                </a:solidFill>
              </a:rPr>
              <a:t>İşte bunlardan bazıları:</a:t>
            </a:r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1506828" y="1523531"/>
            <a:ext cx="8138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sz="3200" b="1" dirty="0">
                <a:solidFill>
                  <a:srgbClr val="FF33CC"/>
                </a:solidFill>
              </a:rPr>
              <a:t>Sayın Veliler</a:t>
            </a:r>
            <a:r>
              <a:rPr lang="tr-TR" altLang="tr-TR" sz="3200" b="1" dirty="0" smtClean="0">
                <a:solidFill>
                  <a:srgbClr val="FF33CC"/>
                </a:solidFill>
              </a:rPr>
              <a:t>: </a:t>
            </a:r>
            <a:endParaRPr lang="tr-TR" sz="3200" b="1" dirty="0">
              <a:solidFill>
                <a:srgbClr val="FF33CC"/>
              </a:solidFill>
            </a:endParaRPr>
          </a:p>
        </p:txBody>
      </p:sp>
      <p:pic>
        <p:nvPicPr>
          <p:cNvPr id="9" name="Picture 4" descr="schule00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7769" y="510235"/>
            <a:ext cx="4700788" cy="173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95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7414" y="827586"/>
            <a:ext cx="9601196" cy="1303867"/>
          </a:xfrm>
        </p:spPr>
        <p:txBody>
          <a:bodyPr/>
          <a:lstStyle/>
          <a:p>
            <a:r>
              <a:rPr lang="tr-TR" altLang="tr-TR" dirty="0">
                <a:solidFill>
                  <a:srgbClr val="FF6600"/>
                </a:solidFill>
              </a:rPr>
              <a:t>Okul- Veli İşbirliği/Okulla İletişim</a:t>
            </a:r>
            <a:endParaRPr lang="tr-TR" dirty="0">
              <a:solidFill>
                <a:srgbClr val="FF6600"/>
              </a:solidFill>
            </a:endParaRPr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7240" y="2983066"/>
            <a:ext cx="4301543" cy="24666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51696027"/>
              </p:ext>
            </p:extLst>
          </p:nvPr>
        </p:nvGraphicFramePr>
        <p:xfrm>
          <a:off x="1296563" y="3149600"/>
          <a:ext cx="2087563" cy="2133600"/>
        </p:xfrm>
        <a:graphic>
          <a:graphicData uri="http://schemas.openxmlformats.org/presentationml/2006/ole">
            <p:oleObj spid="_x0000_s1046" name="Microsoft ClipArt Gallery" r:id="rId4" imgW="1816100" imgH="2527300" progId="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58389559"/>
              </p:ext>
            </p:extLst>
          </p:nvPr>
        </p:nvGraphicFramePr>
        <p:xfrm>
          <a:off x="8511660" y="3568342"/>
          <a:ext cx="2266950" cy="2276475"/>
        </p:xfrm>
        <a:graphic>
          <a:graphicData uri="http://schemas.openxmlformats.org/presentationml/2006/ole">
            <p:oleObj spid="_x0000_s1047" name="Microsoft ClipArt Gallery" r:id="rId5" imgW="2082800" imgH="25781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743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698797"/>
            <a:ext cx="9601196" cy="1303867"/>
          </a:xfrm>
        </p:spPr>
        <p:txBody>
          <a:bodyPr/>
          <a:lstStyle/>
          <a:p>
            <a:pPr eaLnBrk="1" hangingPunct="1"/>
            <a:r>
              <a:rPr lang="tr-TR" altLang="tr-TR" sz="3200" b="1" dirty="0" smtClean="0">
                <a:solidFill>
                  <a:srgbClr val="FF0000"/>
                </a:solidFill>
              </a:rPr>
              <a:t>Çocuğunuzun okul hayatına ilgili ve özverili olun.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295402" y="1841679"/>
            <a:ext cx="9601196" cy="3609186"/>
          </a:xfrm>
        </p:spPr>
        <p:txBody>
          <a:bodyPr/>
          <a:lstStyle/>
          <a:p>
            <a:pPr eaLnBrk="1" hangingPunct="1"/>
            <a:r>
              <a:rPr lang="tr-TR" altLang="tr-TR" sz="2800" dirty="0" smtClean="0">
                <a:solidFill>
                  <a:srgbClr val="CC6600"/>
                </a:solidFill>
              </a:rPr>
              <a:t>Öğretmenleri ile diyalog halinde olun.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2400" dirty="0" smtClean="0"/>
              <a:t>	Çocuğunuzun özel durumları varsa bunlar hakkında mutlaka öğretmeni bilgilendirin.</a:t>
            </a:r>
          </a:p>
          <a:p>
            <a:pPr eaLnBrk="1" hangingPunct="1"/>
            <a:r>
              <a:rPr lang="tr-TR" altLang="tr-TR" sz="2800" dirty="0" smtClean="0">
                <a:solidFill>
                  <a:srgbClr val="CC6600"/>
                </a:solidFill>
              </a:rPr>
              <a:t>Bunu yaparken diyalog hatalarından kaçının</a:t>
            </a:r>
            <a:r>
              <a:rPr lang="tr-TR" altLang="tr-TR" sz="2800" dirty="0" smtClean="0"/>
              <a:t>.</a:t>
            </a:r>
          </a:p>
          <a:p>
            <a:pPr eaLnBrk="1" hangingPunct="1">
              <a:buFontTx/>
              <a:buChar char="-"/>
            </a:pPr>
            <a:r>
              <a:rPr lang="tr-TR" altLang="tr-TR" sz="2000" dirty="0" smtClean="0"/>
              <a:t>Dersleri bölerek sınıfa girmek, sınıfın önünde beklemek, en basit konularda bile sürekli telefonla aramak vb.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27720983"/>
              </p:ext>
            </p:extLst>
          </p:nvPr>
        </p:nvGraphicFramePr>
        <p:xfrm>
          <a:off x="4468969" y="4572000"/>
          <a:ext cx="3485860" cy="1563077"/>
        </p:xfrm>
        <a:graphic>
          <a:graphicData uri="http://schemas.openxmlformats.org/presentationml/2006/ole">
            <p:oleObj spid="_x0000_s2059" name="Klip" r:id="rId3" imgW="4960938" imgH="281146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868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36937" y="676857"/>
            <a:ext cx="5810250" cy="5019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dirty="0" smtClean="0"/>
              <a:t>Çocuğunuzu okula karşı negatif etkileyecek, okulla, öğretmeniyle  ve okumakla ilgili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tr-TR" altLang="tr-TR" sz="4000" dirty="0" smtClean="0">
                <a:solidFill>
                  <a:srgbClr val="CC6600"/>
                </a:solidFill>
              </a:rPr>
              <a:t>olumsuz eleştirileri onun yanında yapmayın.</a:t>
            </a:r>
            <a:endParaRPr lang="tr-TR" altLang="tr-TR" sz="4000" dirty="0" smtClean="0"/>
          </a:p>
        </p:txBody>
      </p:sp>
      <p:pic>
        <p:nvPicPr>
          <p:cNvPr id="5" name="Picture 8" descr="good_b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9" y="3561545"/>
            <a:ext cx="30956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2103144803"/>
              </p:ext>
            </p:extLst>
          </p:nvPr>
        </p:nvGraphicFramePr>
        <p:xfrm>
          <a:off x="9182982" y="927279"/>
          <a:ext cx="1725423" cy="4316816"/>
        </p:xfrm>
        <a:graphic>
          <a:graphicData uri="http://schemas.openxmlformats.org/presentationml/2006/ole">
            <p:oleObj spid="_x0000_s3083" r:id="rId4" imgW="4672061" imgH="1272924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817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95647" y="623536"/>
            <a:ext cx="6992929" cy="43866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tr-TR" sz="3600" dirty="0" smtClean="0"/>
              <a:t>Ders başarı durumunu</a:t>
            </a:r>
          </a:p>
          <a:p>
            <a:pPr>
              <a:lnSpc>
                <a:spcPct val="90000"/>
              </a:lnSpc>
              <a:defRPr/>
            </a:pPr>
            <a:r>
              <a:rPr lang="tr-TR" sz="3600" dirty="0" smtClean="0"/>
              <a:t>Devamsızlık durumunu</a:t>
            </a:r>
          </a:p>
          <a:p>
            <a:pPr>
              <a:lnSpc>
                <a:spcPct val="90000"/>
              </a:lnSpc>
              <a:defRPr/>
            </a:pPr>
            <a:r>
              <a:rPr lang="tr-TR" sz="3600" dirty="0" smtClean="0"/>
              <a:t>Arkadaş ve öğretmenlerle ilişkilerini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tr-TR" sz="3600" dirty="0" smtClean="0"/>
              <a:t> </a:t>
            </a:r>
            <a:r>
              <a:rPr lang="tr-TR" sz="3600" dirty="0" smtClean="0">
                <a:solidFill>
                  <a:srgbClr val="FF3399"/>
                </a:solidFill>
              </a:rPr>
              <a:t>Sağlıklı ve devamlı  takip edin. </a:t>
            </a:r>
            <a:endParaRPr lang="tr-TR" dirty="0" smtClean="0">
              <a:solidFill>
                <a:srgbClr val="0000CC"/>
              </a:solidFill>
              <a:latin typeface="Arial" charset="0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9450908"/>
              </p:ext>
            </p:extLst>
          </p:nvPr>
        </p:nvGraphicFramePr>
        <p:xfrm>
          <a:off x="1269632" y="3517161"/>
          <a:ext cx="3141975" cy="2506305"/>
        </p:xfrm>
        <a:graphic>
          <a:graphicData uri="http://schemas.openxmlformats.org/presentationml/2006/ole">
            <p:oleObj spid="_x0000_s4107" name="Klip" r:id="rId3" imgW="8083296" imgH="7394448" progId="">
              <p:embed/>
            </p:oleObj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7024" y="3712704"/>
            <a:ext cx="4368253" cy="2610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2088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24946" y="81470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tr-TR" altLang="tr-TR" b="1" dirty="0">
                <a:solidFill>
                  <a:srgbClr val="FF0000"/>
                </a:solidFill>
              </a:rPr>
              <a:t>Çocuğunuza uygun bir çalışma ortamı hazırlayın.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48428" y="2234960"/>
            <a:ext cx="9601196" cy="3318936"/>
          </a:xfrm>
        </p:spPr>
        <p:txBody>
          <a:bodyPr/>
          <a:lstStyle/>
          <a:p>
            <a:pPr eaLnBrk="1" hangingPunct="1"/>
            <a:r>
              <a:rPr lang="tr-TR" altLang="tr-TR" sz="2800" b="1" dirty="0" smtClean="0"/>
              <a:t>Çocuğunuzun evde rahat çalışabilmesi için </a:t>
            </a:r>
            <a:r>
              <a:rPr lang="tr-TR" altLang="tr-TR" sz="2800" b="1" dirty="0" smtClean="0">
                <a:solidFill>
                  <a:srgbClr val="CC6600"/>
                </a:solidFill>
              </a:rPr>
              <a:t>bir oda yada bir köşeye</a:t>
            </a:r>
            <a:r>
              <a:rPr lang="tr-TR" altLang="tr-TR" sz="2800" b="1" dirty="0" smtClean="0"/>
              <a:t> ihtiyacı vardır.</a:t>
            </a:r>
          </a:p>
          <a:p>
            <a:pPr eaLnBrk="1" hangingPunct="1"/>
            <a:r>
              <a:rPr lang="tr-TR" altLang="tr-TR" sz="2800" b="1" dirty="0" smtClean="0"/>
              <a:t>Çalışma ortamında dikkat dağıtıcı şeyler (Televizyon, yoğun ses, müzik gibi) olmamalıdır</a:t>
            </a:r>
            <a:r>
              <a:rPr lang="tr-TR" altLang="tr-TR" dirty="0" smtClean="0"/>
              <a:t>.</a:t>
            </a:r>
          </a:p>
          <a:p>
            <a:pPr eaLnBrk="1" hangingPunct="1"/>
            <a:endParaRPr lang="tr-TR" altLang="tr-TR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5803" y="3649729"/>
            <a:ext cx="441369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847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5363" y="1184223"/>
            <a:ext cx="4729162" cy="4414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dirty="0" smtClean="0"/>
              <a:t>Okulu ve </a:t>
            </a:r>
            <a:r>
              <a:rPr lang="tr-TR" altLang="tr-TR" sz="4000" dirty="0" smtClean="0">
                <a:solidFill>
                  <a:srgbClr val="CC6600"/>
                </a:solidFill>
              </a:rPr>
              <a:t>okumayı önemseyin</a:t>
            </a:r>
            <a:r>
              <a:rPr lang="tr-TR" altLang="tr-TR" sz="4000" dirty="0" smtClean="0"/>
              <a:t> ve derslerine destek olun.</a:t>
            </a:r>
          </a:p>
          <a:p>
            <a:pPr algn="ctr"/>
            <a:r>
              <a:rPr lang="tr-TR" altLang="tr-TR" sz="4000" dirty="0" smtClean="0"/>
              <a:t>En ufak bir hatasında okuldan alma tehdidinde bulunmayın</a:t>
            </a:r>
          </a:p>
          <a:p>
            <a:endParaRPr lang="tr-TR" altLang="tr-TR" sz="4000" dirty="0" smtClean="0"/>
          </a:p>
        </p:txBody>
      </p:sp>
      <p:pic>
        <p:nvPicPr>
          <p:cNvPr id="5" name="Picture 7" descr="bd0014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2564" y="1484313"/>
            <a:ext cx="30480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16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012066" y="972830"/>
            <a:ext cx="6547833" cy="419159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800" dirty="0" smtClean="0"/>
              <a:t>Çocuğunuzla her konuda olduğu gibi okulla ilgili  de </a:t>
            </a:r>
            <a:r>
              <a:rPr lang="tr-TR" sz="2800" dirty="0" smtClean="0">
                <a:solidFill>
                  <a:srgbClr val="CC6600"/>
                </a:solidFill>
              </a:rPr>
              <a:t>sohbet edin</a:t>
            </a:r>
            <a:r>
              <a:rPr lang="tr-TR" sz="2800" dirty="0" smtClean="0"/>
              <a:t>. Konuşmak için fırsatlar oluşturun. </a:t>
            </a:r>
          </a:p>
          <a:p>
            <a:pPr eaLnBrk="1" hangingPunct="1">
              <a:defRPr/>
            </a:pPr>
            <a:r>
              <a:rPr lang="tr-TR" sz="2800" dirty="0" smtClean="0"/>
              <a:t>Anlattıklarını mutlaka dinleyin.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tr-TR" sz="28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sz="2800" i="1" dirty="0" smtClean="0">
                <a:solidFill>
                  <a:srgbClr val="FF0000"/>
                </a:solidFill>
              </a:rPr>
              <a:t>( Farkında olarak ya da olmayarak en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sz="2800" i="1" dirty="0" smtClean="0">
                <a:solidFill>
                  <a:srgbClr val="FF0000"/>
                </a:solidFill>
              </a:rPr>
              <a:t> çok yaptığımız şey budur çoğunlukla..)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z="2800" i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dirty="0" smtClean="0"/>
          </a:p>
          <a:p>
            <a:pPr eaLnBrk="1" hangingPunct="1">
              <a:defRPr/>
            </a:pPr>
            <a:endParaRPr lang="tr-TR" dirty="0" smtClean="0"/>
          </a:p>
          <a:p>
            <a:pPr eaLnBrk="1" hangingPunct="1">
              <a:defRPr/>
            </a:pPr>
            <a:endParaRPr lang="tr-TR" dirty="0" smtClean="0">
              <a:solidFill>
                <a:srgbClr val="CC66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4173" y="1170213"/>
            <a:ext cx="1689100" cy="348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05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458387" y="2463190"/>
            <a:ext cx="7734925" cy="4848420"/>
          </a:xfrm>
        </p:spPr>
        <p:txBody>
          <a:bodyPr/>
          <a:lstStyle/>
          <a:p>
            <a:pPr>
              <a:buNone/>
            </a:pPr>
            <a:r>
              <a:rPr lang="tr-TR" altLang="tr-TR" sz="3200" b="1" dirty="0" smtClean="0">
                <a:latin typeface="Baskerville Old Face" pitchFamily="18" charset="0"/>
              </a:rPr>
              <a:t>Tohum </a:t>
            </a:r>
            <a:r>
              <a:rPr lang="tr-TR" altLang="tr-TR" sz="3200" b="1" dirty="0" err="1" smtClean="0">
                <a:latin typeface="Baskerville Old Face" pitchFamily="18" charset="0"/>
              </a:rPr>
              <a:t>şaç</a:t>
            </a:r>
            <a:r>
              <a:rPr lang="tr-TR" altLang="tr-TR" sz="3200" b="1" dirty="0" smtClean="0">
                <a:latin typeface="Baskerville Old Face" pitchFamily="18" charset="0"/>
              </a:rPr>
              <a:t>, bitmezse toprak utansın!</a:t>
            </a:r>
          </a:p>
          <a:p>
            <a:pPr>
              <a:buNone/>
            </a:pPr>
            <a:r>
              <a:rPr lang="tr-TR" altLang="tr-TR" sz="3200" b="1" dirty="0" smtClean="0">
                <a:latin typeface="Baskerville Old Face" pitchFamily="18" charset="0"/>
              </a:rPr>
              <a:t>Hedefe varmayan mızrak utansın!</a:t>
            </a:r>
          </a:p>
          <a:p>
            <a:pPr>
              <a:buNone/>
            </a:pPr>
            <a:r>
              <a:rPr lang="tr-TR" altLang="tr-TR" sz="3200" b="1" dirty="0" smtClean="0">
                <a:latin typeface="Baskerville Old Face" pitchFamily="18" charset="0"/>
              </a:rPr>
              <a:t>Hey gidi küheylan koşmana bak sen!</a:t>
            </a:r>
          </a:p>
          <a:p>
            <a:pPr>
              <a:buNone/>
            </a:pPr>
            <a:r>
              <a:rPr lang="tr-TR" altLang="tr-TR" sz="3200" b="1" dirty="0" smtClean="0">
                <a:latin typeface="Baskerville Old Face" pitchFamily="18" charset="0"/>
              </a:rPr>
              <a:t>Çatlarsan doğuran kısrak utansın!</a:t>
            </a:r>
          </a:p>
          <a:p>
            <a:pPr>
              <a:buNone/>
            </a:pPr>
            <a:r>
              <a:rPr lang="tr-TR" altLang="tr-TR" sz="3200" b="1" dirty="0" smtClean="0">
                <a:latin typeface="Baskerville Old Face" pitchFamily="18" charset="0"/>
              </a:rPr>
              <a:t>                         Necip Fazıl KISAKÜREK</a:t>
            </a:r>
          </a:p>
        </p:txBody>
      </p:sp>
      <p:sp>
        <p:nvSpPr>
          <p:cNvPr id="6" name="5 Dikdörtgen"/>
          <p:cNvSpPr/>
          <p:nvPr/>
        </p:nvSpPr>
        <p:spPr>
          <a:xfrm>
            <a:off x="749508" y="778772"/>
            <a:ext cx="107329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Okul-aile işbirliği içinde </a:t>
            </a:r>
          </a:p>
          <a:p>
            <a:pPr algn="ctr"/>
            <a:r>
              <a:rPr lang="tr-T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SABIRLA </a:t>
            </a:r>
            <a:r>
              <a:rPr lang="tr-T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ÇALIŞMALARIMIZA </a:t>
            </a:r>
          </a:p>
          <a:p>
            <a:pPr algn="ctr"/>
            <a:r>
              <a:rPr lang="tr-T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DEVAM ETMELİYİZ…</a:t>
            </a:r>
            <a:endParaRPr lang="tr-TR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1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775855"/>
            <a:ext cx="9601196" cy="1303867"/>
          </a:xfrm>
        </p:spPr>
        <p:txBody>
          <a:bodyPr/>
          <a:lstStyle/>
          <a:p>
            <a:r>
              <a:rPr lang="tr-TR" altLang="tr-TR" b="1" dirty="0" smtClean="0">
                <a:solidFill>
                  <a:srgbClr val="FF0000"/>
                </a:solidFill>
              </a:rPr>
              <a:t>           SEMİNER İÇERİĞİ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1392" y="2001186"/>
            <a:ext cx="9601196" cy="3318936"/>
          </a:xfrm>
        </p:spPr>
        <p:txBody>
          <a:bodyPr>
            <a:normAutofit/>
          </a:bodyPr>
          <a:lstStyle/>
          <a:p>
            <a:pPr algn="ctr"/>
            <a:endParaRPr lang="tr-TR" dirty="0" smtClean="0"/>
          </a:p>
          <a:p>
            <a:pPr algn="ctr"/>
            <a:r>
              <a:rPr lang="tr-TR" sz="2800" dirty="0" smtClean="0">
                <a:solidFill>
                  <a:srgbClr val="0000FF"/>
                </a:solidFill>
              </a:rPr>
              <a:t>Çocukların gelişim dönemleri</a:t>
            </a:r>
          </a:p>
          <a:p>
            <a:pPr algn="ctr"/>
            <a:r>
              <a:rPr lang="tr-TR" sz="2800" dirty="0" smtClean="0">
                <a:solidFill>
                  <a:srgbClr val="0000FF"/>
                </a:solidFill>
              </a:rPr>
              <a:t>Çocuklarımıza Sorumluluk ve Özgüven </a:t>
            </a:r>
          </a:p>
          <a:p>
            <a:pPr algn="ctr">
              <a:buNone/>
            </a:pPr>
            <a:r>
              <a:rPr lang="tr-TR" sz="2800" dirty="0" smtClean="0">
                <a:solidFill>
                  <a:srgbClr val="0000FF"/>
                </a:solidFill>
              </a:rPr>
              <a:t>Duygusu Kazandırma Yolları</a:t>
            </a:r>
          </a:p>
          <a:p>
            <a:pPr algn="ctr"/>
            <a:r>
              <a:rPr lang="tr-TR" altLang="tr-TR" sz="2800" dirty="0" smtClean="0">
                <a:solidFill>
                  <a:srgbClr val="0000FF"/>
                </a:solidFill>
              </a:rPr>
              <a:t>Okul </a:t>
            </a:r>
            <a:r>
              <a:rPr lang="tr-TR" altLang="tr-TR" sz="2800" dirty="0">
                <a:solidFill>
                  <a:srgbClr val="0000FF"/>
                </a:solidFill>
              </a:rPr>
              <a:t>Veli İşbirliği</a:t>
            </a:r>
          </a:p>
          <a:p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811" y="3847750"/>
            <a:ext cx="3086100" cy="2331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6740" y="3862739"/>
            <a:ext cx="3149690" cy="2128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3388" y="775855"/>
            <a:ext cx="3722327" cy="2070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94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1012" y="1037135"/>
            <a:ext cx="3979572" cy="3614378"/>
          </a:xfrm>
        </p:spPr>
      </p:pic>
      <p:sp>
        <p:nvSpPr>
          <p:cNvPr id="5" name="Dikdörtgen 4"/>
          <p:cNvSpPr/>
          <p:nvPr/>
        </p:nvSpPr>
        <p:spPr>
          <a:xfrm>
            <a:off x="568306" y="2443919"/>
            <a:ext cx="72074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DİNLEDİĞİNİZ İÇİN</a:t>
            </a:r>
          </a:p>
          <a:p>
            <a:pPr algn="ctr"/>
            <a:r>
              <a:rPr lang="tr-TR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TEŞEKKÜR EDERİZ </a:t>
            </a:r>
            <a:endParaRPr lang="tr-TR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749509" y="5138207"/>
            <a:ext cx="117223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Kocatepe İlkokulu Rehberlik Servisi</a:t>
            </a:r>
          </a:p>
        </p:txBody>
      </p:sp>
    </p:spTree>
    <p:extLst>
      <p:ext uri="{BB962C8B-B14F-4D97-AF65-F5344CB8AC3E}">
        <p14:creationId xmlns:p14="http://schemas.microsoft.com/office/powerpoint/2010/main" xmlns="" val="27821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914400" y="80182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6600CC"/>
                </a:solidFill>
              </a:rPr>
              <a:t>İlk çocukluk dönemi gelişim </a:t>
            </a:r>
            <a:r>
              <a:rPr lang="tr-TR" b="1" dirty="0" smtClean="0">
                <a:solidFill>
                  <a:srgbClr val="6600CC"/>
                </a:solidFill>
              </a:rPr>
              <a:t>          görevleri (</a:t>
            </a:r>
            <a:r>
              <a:rPr lang="tr-TR" b="1" dirty="0">
                <a:solidFill>
                  <a:srgbClr val="6600CC"/>
                </a:solidFill>
              </a:rPr>
              <a:t>2-6 yaş)</a:t>
            </a:r>
            <a:endParaRPr lang="tr-TR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/>
              <a:t>Konuşmayı ve yürümeyi öğrenme </a:t>
            </a:r>
          </a:p>
          <a:p>
            <a:r>
              <a:rPr lang="tr-TR" b="1" dirty="0"/>
              <a:t>El-göz uyumunu sağlama </a:t>
            </a:r>
          </a:p>
          <a:p>
            <a:r>
              <a:rPr lang="tr-TR" b="1" dirty="0"/>
              <a:t>Kendi öz bakım becerilerini (yemek yeme, giyinme vb.) yerine getirebilme </a:t>
            </a:r>
          </a:p>
          <a:p>
            <a:r>
              <a:rPr lang="tr-TR" b="1" dirty="0"/>
              <a:t>Cinsiyet farklılıklarını öğrenme ve cinsel kimliğini kazanmaya başlama </a:t>
            </a:r>
          </a:p>
          <a:p>
            <a:r>
              <a:rPr lang="tr-TR" b="1" dirty="0"/>
              <a:t>Toplumsal kurallara dair doğru ve yanlış davranışı ayırt etmeye ve toplumsal rolleri öğrenmeye başlama </a:t>
            </a:r>
          </a:p>
          <a:p>
            <a:r>
              <a:rPr lang="tr-TR" b="1" dirty="0"/>
              <a:t>Değişik yaş gruplarıyla iletişim kurmayı öğrenme, duygularını fark etmeye başlama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1413" y="597661"/>
            <a:ext cx="3564094" cy="2493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6125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95599" y="487457"/>
            <a:ext cx="9601196" cy="1303867"/>
          </a:xfrm>
        </p:spPr>
        <p:txBody>
          <a:bodyPr/>
          <a:lstStyle/>
          <a:p>
            <a:r>
              <a:rPr lang="tr-TR" altLang="tr-TR" b="1" dirty="0">
                <a:solidFill>
                  <a:srgbClr val="006600"/>
                </a:solidFill>
              </a:rPr>
              <a:t>İLKÖĞRETİM </a:t>
            </a:r>
            <a:r>
              <a:rPr lang="tr-TR" altLang="tr-TR" b="1" dirty="0" smtClean="0">
                <a:solidFill>
                  <a:srgbClr val="006600"/>
                </a:solidFill>
              </a:rPr>
              <a:t>ÇAĞI</a:t>
            </a:r>
            <a:r>
              <a:rPr lang="tr-TR" b="1" dirty="0">
                <a:solidFill>
                  <a:srgbClr val="006600"/>
                </a:solidFill>
              </a:rPr>
              <a:t>(6-12 yaş)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4616" y="1791324"/>
            <a:ext cx="10927830" cy="4084544"/>
          </a:xfrm>
        </p:spPr>
        <p:txBody>
          <a:bodyPr>
            <a:normAutofit fontScale="85000" lnSpcReduction="10000"/>
          </a:bodyPr>
          <a:lstStyle/>
          <a:p>
            <a:r>
              <a:rPr lang="tr-TR" sz="2800" b="1" dirty="0" smtClean="0"/>
              <a:t>Okuma</a:t>
            </a:r>
            <a:r>
              <a:rPr lang="tr-TR" sz="2800" b="1" dirty="0"/>
              <a:t>, yazma ve hesaplama ile ilgili 3 temel beceriyi </a:t>
            </a:r>
            <a:r>
              <a:rPr lang="tr-TR" sz="2800" b="1" dirty="0" smtClean="0"/>
              <a:t>geliştirme</a:t>
            </a:r>
            <a:endParaRPr lang="tr-TR" sz="2800" b="1" dirty="0"/>
          </a:p>
          <a:p>
            <a:r>
              <a:rPr lang="tr-TR" sz="2800" b="1" dirty="0"/>
              <a:t>Yaşıtlarıyla gruplar oluşturabilme, kişiler arası ilişkilerini geliştirme </a:t>
            </a:r>
          </a:p>
          <a:p>
            <a:r>
              <a:rPr lang="tr-TR" sz="2800" b="1" dirty="0"/>
              <a:t>Cinsiyetine uygun rolleri benimseme ve onlarla özdeşleşme </a:t>
            </a:r>
          </a:p>
          <a:p>
            <a:r>
              <a:rPr lang="tr-TR" sz="2800" b="1" dirty="0">
                <a:solidFill>
                  <a:schemeClr val="tx1"/>
                </a:solidFill>
              </a:rPr>
              <a:t>Davranışlarının sorumluluğunu alabilme </a:t>
            </a:r>
          </a:p>
          <a:p>
            <a:r>
              <a:rPr lang="tr-TR" sz="2800" b="1" dirty="0"/>
              <a:t>Kendi başına kararlar alabilme ve kişisel bağımsızlığını kazanmaya başlama </a:t>
            </a:r>
          </a:p>
          <a:p>
            <a:r>
              <a:rPr lang="tr-TR" sz="2800" b="1" dirty="0"/>
              <a:t>Vicdan ve değerler sistemi geliştirmeye başlama </a:t>
            </a:r>
          </a:p>
          <a:p>
            <a:r>
              <a:rPr lang="tr-TR" sz="2800" b="1" dirty="0"/>
              <a:t>Somut düşünmeyi öğrenme </a:t>
            </a:r>
          </a:p>
          <a:p>
            <a:r>
              <a:rPr lang="tr-TR" sz="2800" b="1" dirty="0"/>
              <a:t>Solunum sistemi ve ciğerler gelişir.</a:t>
            </a:r>
          </a:p>
          <a:p>
            <a:pPr marL="0" indent="369888"/>
            <a:endParaRPr lang="tr-TR" alt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0170" y="4391694"/>
            <a:ext cx="3857330" cy="183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64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idx="1"/>
          </p:nvPr>
        </p:nvSpPr>
        <p:spPr>
          <a:xfrm>
            <a:off x="1127975" y="1006612"/>
            <a:ext cx="9601200" cy="5230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altLang="tr-TR" sz="4400" dirty="0" smtClean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Anne-baba </a:t>
            </a:r>
            <a:r>
              <a:rPr lang="tr-TR" altLang="tr-TR" sz="4400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olarak hepimiz, çocuklarımızın sınıfta tedirgin olmadan parmak kaldırıp öğretmene anlamadıklarını sorabilmelerini, düşüncelerini kendinden emin bir şekilde ifade edebilmelerini isteriz</a:t>
            </a:r>
            <a:r>
              <a:rPr lang="tr-TR" altLang="tr-TR" sz="4000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tr-TR" altLang="tr-TR" sz="4000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tr-TR" sz="4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9603" y="4786895"/>
            <a:ext cx="2897749" cy="1652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306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idx="1"/>
          </p:nvPr>
        </p:nvSpPr>
        <p:spPr>
          <a:xfrm>
            <a:off x="1295400" y="1262063"/>
            <a:ext cx="9601200" cy="4613275"/>
          </a:xfrm>
        </p:spPr>
        <p:txBody>
          <a:bodyPr/>
          <a:lstStyle/>
          <a:p>
            <a:r>
              <a:rPr lang="tr-TR" altLang="tr-TR" sz="4000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Bütün bunların çocuğunuzun özgüven gelişimiyle direk ilgili olduğunu hiç düşündünüz mü? </a:t>
            </a:r>
          </a:p>
          <a:p>
            <a:r>
              <a:rPr lang="tr-TR" altLang="tr-TR" sz="4000" dirty="0">
                <a:latin typeface="Verdana" panose="020B0604030504040204" pitchFamily="34" charset="0"/>
                <a:cs typeface="Times New Roman" panose="02020603050405020304" pitchFamily="18" charset="0"/>
              </a:rPr>
              <a:t>Özgüven sadece okul yaşamında değil, kişisel ve sosyal yasamda da önemlidir.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54419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10390" y="787260"/>
            <a:ext cx="9977201" cy="1303867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Algerian" pitchFamily="82" charset="0"/>
              </a:rPr>
              <a:t>ÇOCUKLARIMIZA ÖZGÜVEN VE SORUMLULUK DUYGULARI KAZANDIRMAK </a:t>
            </a:r>
            <a:endParaRPr lang="tr-TR" b="1" dirty="0">
              <a:latin typeface="Algerian" pitchFamily="82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75479" y="2488367"/>
            <a:ext cx="9601196" cy="3552669"/>
          </a:xfrm>
        </p:spPr>
        <p:txBody>
          <a:bodyPr>
            <a:noAutofit/>
          </a:bodyPr>
          <a:lstStyle/>
          <a:p>
            <a:r>
              <a:rPr lang="tr-TR" sz="1800" b="1" dirty="0" smtClean="0"/>
              <a:t>ÖZGÜVEN</a:t>
            </a:r>
          </a:p>
          <a:p>
            <a:r>
              <a:rPr lang="tr-TR" sz="1800" b="1" dirty="0" smtClean="0"/>
              <a:t>ÖĞRENİLMİŞ ACİZLİK</a:t>
            </a:r>
          </a:p>
          <a:p>
            <a:r>
              <a:rPr lang="tr-TR" sz="1800" b="1" dirty="0" smtClean="0"/>
              <a:t>MODEL OLMA</a:t>
            </a:r>
          </a:p>
          <a:p>
            <a:r>
              <a:rPr lang="tr-TR" sz="1800" b="1" dirty="0" smtClean="0"/>
              <a:t>ÇOK YÜKSEK BEKLENTİLER</a:t>
            </a:r>
          </a:p>
          <a:p>
            <a:r>
              <a:rPr lang="tr-TR" sz="1800" b="1" dirty="0" smtClean="0"/>
              <a:t>GENİŞ BİR MEKAN</a:t>
            </a:r>
          </a:p>
          <a:p>
            <a:r>
              <a:rPr lang="tr-TR" sz="1800" b="1" dirty="0" smtClean="0"/>
              <a:t>ÇOCUKLARIN GÜZEL YANLARINI KEŞFETME</a:t>
            </a:r>
          </a:p>
          <a:p>
            <a:r>
              <a:rPr lang="tr-TR" sz="1800" b="1" dirty="0" smtClean="0"/>
              <a:t>ÇOCUKLARIMIZA GÜVENMEK</a:t>
            </a:r>
          </a:p>
          <a:p>
            <a:r>
              <a:rPr lang="tr-TR" sz="1800" b="1" dirty="0" smtClean="0"/>
              <a:t>ÇOCUKLARIN YAPTIKLARINA ODAKLANMAK</a:t>
            </a:r>
          </a:p>
          <a:p>
            <a:r>
              <a:rPr lang="tr-TR" sz="1800" b="1" dirty="0" smtClean="0"/>
              <a:t>ETİKETLEME VE KIYASLAMA YAPMAMAK</a:t>
            </a:r>
          </a:p>
          <a:p>
            <a:pPr>
              <a:buNone/>
            </a:pPr>
            <a:endParaRPr lang="tr-T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25381" y="2481981"/>
            <a:ext cx="9601196" cy="3318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200" dirty="0" smtClean="0"/>
              <a:t>  “Deha imkansızda mümkünü görebilmektir. Gemilerin karadan da yürütülebileceğini düşünmek, Mehmet’lerden birini FATİH yapar”</a:t>
            </a:r>
          </a:p>
          <a:p>
            <a:pPr algn="r">
              <a:buNone/>
            </a:pPr>
            <a:r>
              <a:rPr lang="tr-TR" sz="3200" b="1" dirty="0" smtClean="0"/>
              <a:t>Fatih KALKINÇ</a:t>
            </a:r>
            <a:endParaRPr lang="tr-TR" sz="3200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1723869" y="1364105"/>
            <a:ext cx="7974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Çocuklarımıza Güvenmeliyiz</a:t>
            </a:r>
            <a:endParaRPr lang="tr-TR" sz="4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ÇOCUKLARA EV ORTAMINDA VERİLEBİLECEK BAZI 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KÜÇÜK SORUMLULUKLAR </a:t>
            </a:r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tr-T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1918952"/>
            <a:ext cx="9754672" cy="39569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>
                <a:solidFill>
                  <a:srgbClr val="C00000"/>
                </a:solidFill>
              </a:rPr>
              <a:t>3-5 Yaş</a:t>
            </a:r>
          </a:p>
          <a:p>
            <a:r>
              <a:rPr lang="tr-TR" dirty="0"/>
              <a:t>Oyuncaklarını toplamak, </a:t>
            </a:r>
          </a:p>
          <a:p>
            <a:r>
              <a:rPr lang="tr-TR" dirty="0"/>
              <a:t>Anne-babaya, sofrayı kurmak ve toplamak için </a:t>
            </a:r>
            <a:r>
              <a:rPr lang="tr-TR" dirty="0" smtClean="0"/>
              <a:t>yardım </a:t>
            </a:r>
            <a:r>
              <a:rPr lang="tr-TR" dirty="0"/>
              <a:t>etmek, </a:t>
            </a:r>
          </a:p>
          <a:p>
            <a:r>
              <a:rPr lang="tr-TR" dirty="0"/>
              <a:t>Anne-babaya, satın alınan malzemelerin </a:t>
            </a:r>
            <a:r>
              <a:rPr lang="tr-TR" dirty="0" smtClean="0"/>
              <a:t>yerleştirilmesinde </a:t>
            </a:r>
            <a:r>
              <a:rPr lang="tr-TR" dirty="0"/>
              <a:t>yardım etmek, </a:t>
            </a:r>
          </a:p>
          <a:p>
            <a:r>
              <a:rPr lang="tr-TR" dirty="0"/>
              <a:t>Anne-babaya, küçük kardeş için yardım etmek, </a:t>
            </a:r>
          </a:p>
          <a:p>
            <a:r>
              <a:rPr lang="tr-TR" dirty="0"/>
              <a:t>Anne-babaya, çiçek sulamak, çiçek dikmek </a:t>
            </a:r>
            <a:r>
              <a:rPr lang="tr-TR" dirty="0" smtClean="0"/>
              <a:t>için                                          yardım </a:t>
            </a:r>
            <a:r>
              <a:rPr lang="tr-TR" dirty="0"/>
              <a:t>etmek. </a:t>
            </a:r>
          </a:p>
          <a:p>
            <a:endParaRPr lang="tr-TR" dirty="0"/>
          </a:p>
        </p:txBody>
      </p:sp>
      <p:pic>
        <p:nvPicPr>
          <p:cNvPr id="4" name="Picture 4" descr="ba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1019" y="1421018"/>
            <a:ext cx="2731967" cy="219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4944" y="3897410"/>
            <a:ext cx="3616585" cy="2258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521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563</TotalTime>
  <Words>563</Words>
  <Application>Microsoft Office PowerPoint</Application>
  <PresentationFormat>Özel</PresentationFormat>
  <Paragraphs>95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20</vt:i4>
      </vt:variant>
    </vt:vector>
  </HeadingPairs>
  <TitlesOfParts>
    <vt:vector size="23" baseType="lpstr">
      <vt:lpstr>Organik</vt:lpstr>
      <vt:lpstr>Microsoft ClipArt Gallery</vt:lpstr>
      <vt:lpstr>Klip</vt:lpstr>
      <vt:lpstr>“ŞU DÜNYADA HER ŞEYİN EN İYİSİNE LAYIK ÇOK ÖZEL VE GÜZEL BİR ÇOCUK VAR! O, SİZİN EVİNİZDE YAŞIYOR.”    </vt:lpstr>
      <vt:lpstr>           SEMİNER İÇERİĞİ</vt:lpstr>
      <vt:lpstr>İlk çocukluk dönemi gelişim           görevleri (2-6 yaş)</vt:lpstr>
      <vt:lpstr>İLKÖĞRETİM ÇAĞI(6-12 yaş)</vt:lpstr>
      <vt:lpstr>Slayt 5</vt:lpstr>
      <vt:lpstr>Slayt 6</vt:lpstr>
      <vt:lpstr>ÇOCUKLARIMIZA ÖZGÜVEN VE SORUMLULUK DUYGULARI KAZANDIRMAK </vt:lpstr>
      <vt:lpstr>Slayt 8</vt:lpstr>
      <vt:lpstr>ÇOCUKLARA EV ORTAMINDA VERİLEBİLECEK BAZI KÜÇÜK SORUMLULUKLAR  </vt:lpstr>
      <vt:lpstr>Slayt 10</vt:lpstr>
      <vt:lpstr>Slayt 11</vt:lpstr>
      <vt:lpstr>Okul- Veli İşbirliği/Okulla İletişim</vt:lpstr>
      <vt:lpstr>Çocuğunuzun okul hayatına ilgili ve özverili olun.</vt:lpstr>
      <vt:lpstr>Slayt 14</vt:lpstr>
      <vt:lpstr>Slayt 15</vt:lpstr>
      <vt:lpstr>Çocuğunuza uygun bir çalışma ortamı hazırlayın.</vt:lpstr>
      <vt:lpstr>Slayt 17</vt:lpstr>
      <vt:lpstr>Slayt 18</vt:lpstr>
      <vt:lpstr>Slayt 19</vt:lpstr>
      <vt:lpstr>Slayt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“ŞU DÜNYADA HER ŞEYİN EN İYİSİNE LAYIK ÇOK ÖZEL VE GÜZEL BİR ÇOCUK VAR! O, SİZİN EVİNİZDE YAŞIYOR.”        D.Cüceloğlu</dc:title>
  <dc:creator>hasan hp</dc:creator>
  <cp:lastModifiedBy>alim</cp:lastModifiedBy>
  <cp:revision>41</cp:revision>
  <dcterms:created xsi:type="dcterms:W3CDTF">2015-10-14T07:13:02Z</dcterms:created>
  <dcterms:modified xsi:type="dcterms:W3CDTF">2015-11-20T08:27:57Z</dcterms:modified>
</cp:coreProperties>
</file>